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669088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5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C" initials="K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8"/>
    <a:srgbClr val="FFFFFF"/>
    <a:srgbClr val="89898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2880"/>
        <p:guide orient="horz" pos="3125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FECF-A19A-4AAC-833F-3415DF52530D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A2D1B-1B15-4BD3-8EF2-BB54E3A6DB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91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6823-8253-43E5-809F-2FD59C79E446}" type="datetimeFigureOut">
              <a:rPr lang="en-GB" smtClean="0"/>
              <a:t>05/03/2014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1045"/>
            <a:ext cx="2889938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4DFCF-0D2C-4938-A276-51E1D14F0E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7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4DFCF-0D2C-4938-A276-51E1D14F0E6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1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mailto:Ben.Moxon@arkenford.co.uk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arkenford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rapezoid 14"/>
          <p:cNvSpPr/>
          <p:nvPr userDrawn="1"/>
        </p:nvSpPr>
        <p:spPr>
          <a:xfrm>
            <a:off x="-19199" y="5774853"/>
            <a:ext cx="7305498" cy="632051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21" name="Trapezoid 14"/>
          <p:cNvSpPr/>
          <p:nvPr userDrawn="1"/>
        </p:nvSpPr>
        <p:spPr>
          <a:xfrm>
            <a:off x="-19199" y="5229200"/>
            <a:ext cx="7604725" cy="62232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19" name="Trapezoid 19"/>
          <p:cNvSpPr/>
          <p:nvPr userDrawn="1"/>
        </p:nvSpPr>
        <p:spPr>
          <a:xfrm rot="10800000">
            <a:off x="6342950" y="5229200"/>
            <a:ext cx="2805430" cy="1186862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21013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21013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-14153" y="6483104"/>
            <a:ext cx="9162533" cy="38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34" y="5226390"/>
            <a:ext cx="6264697" cy="64807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9" y="5923536"/>
            <a:ext cx="6048672" cy="5040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907" y="6555112"/>
            <a:ext cx="2133600" cy="33027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9304"/>
            <a:ext cx="2895600" cy="326080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400600"/>
          </a:xfrm>
        </p:spPr>
        <p:txBody>
          <a:bodyPr/>
          <a:lstStyle>
            <a:lvl1pPr>
              <a:defRPr sz="20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311875"/>
            <a:ext cx="1053480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5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Trapezoid 14"/>
          <p:cNvSpPr/>
          <p:nvPr userDrawn="1"/>
        </p:nvSpPr>
        <p:spPr>
          <a:xfrm>
            <a:off x="-8389" y="5301207"/>
            <a:ext cx="7604725" cy="1105698"/>
          </a:xfrm>
          <a:custGeom>
            <a:avLst/>
            <a:gdLst>
              <a:gd name="connsiteX0" fmla="*/ 0 w 11034972"/>
              <a:gd name="connsiteY0" fmla="*/ 814662 h 814662"/>
              <a:gd name="connsiteX1" fmla="*/ 556341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11034972"/>
              <a:gd name="connsiteY0" fmla="*/ 814662 h 814662"/>
              <a:gd name="connsiteX1" fmla="*/ 3579675 w 11034972"/>
              <a:gd name="connsiteY1" fmla="*/ 0 h 814662"/>
              <a:gd name="connsiteX2" fmla="*/ 10478631 w 11034972"/>
              <a:gd name="connsiteY2" fmla="*/ 0 h 814662"/>
              <a:gd name="connsiteX3" fmla="*/ 11034972 w 11034972"/>
              <a:gd name="connsiteY3" fmla="*/ 814662 h 814662"/>
              <a:gd name="connsiteX4" fmla="*/ 0 w 11034972"/>
              <a:gd name="connsiteY4" fmla="*/ 814662 h 814662"/>
              <a:gd name="connsiteX0" fmla="*/ 0 w 7488368"/>
              <a:gd name="connsiteY0" fmla="*/ 814662 h 814662"/>
              <a:gd name="connsiteX1" fmla="*/ 33071 w 7488368"/>
              <a:gd name="connsiteY1" fmla="*/ 0 h 814662"/>
              <a:gd name="connsiteX2" fmla="*/ 6932027 w 7488368"/>
              <a:gd name="connsiteY2" fmla="*/ 0 h 814662"/>
              <a:gd name="connsiteX3" fmla="*/ 7488368 w 7488368"/>
              <a:gd name="connsiteY3" fmla="*/ 814662 h 814662"/>
              <a:gd name="connsiteX4" fmla="*/ 0 w 7488368"/>
              <a:gd name="connsiteY4" fmla="*/ 814662 h 814662"/>
              <a:gd name="connsiteX0" fmla="*/ 0 w 7488368"/>
              <a:gd name="connsiteY0" fmla="*/ 819948 h 819948"/>
              <a:gd name="connsiteX1" fmla="*/ 17215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88368"/>
              <a:gd name="connsiteY0" fmla="*/ 819948 h 819948"/>
              <a:gd name="connsiteX1" fmla="*/ 11929 w 7488368"/>
              <a:gd name="connsiteY1" fmla="*/ 0 h 819948"/>
              <a:gd name="connsiteX2" fmla="*/ 6932027 w 7488368"/>
              <a:gd name="connsiteY2" fmla="*/ 5286 h 819948"/>
              <a:gd name="connsiteX3" fmla="*/ 7488368 w 7488368"/>
              <a:gd name="connsiteY3" fmla="*/ 819948 h 819948"/>
              <a:gd name="connsiteX4" fmla="*/ 0 w 7488368"/>
              <a:gd name="connsiteY4" fmla="*/ 819948 h 819948"/>
              <a:gd name="connsiteX0" fmla="*/ 0 w 7477797"/>
              <a:gd name="connsiteY0" fmla="*/ 814663 h 819948"/>
              <a:gd name="connsiteX1" fmla="*/ 1358 w 7477797"/>
              <a:gd name="connsiteY1" fmla="*/ 0 h 819948"/>
              <a:gd name="connsiteX2" fmla="*/ 6921456 w 7477797"/>
              <a:gd name="connsiteY2" fmla="*/ 5286 h 819948"/>
              <a:gd name="connsiteX3" fmla="*/ 7477797 w 7477797"/>
              <a:gd name="connsiteY3" fmla="*/ 819948 h 819948"/>
              <a:gd name="connsiteX4" fmla="*/ 0 w 7477797"/>
              <a:gd name="connsiteY4" fmla="*/ 814663 h 8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7797" h="819948">
                <a:moveTo>
                  <a:pt x="0" y="814663"/>
                </a:moveTo>
                <a:cubicBezTo>
                  <a:pt x="453" y="543109"/>
                  <a:pt x="905" y="271554"/>
                  <a:pt x="1358" y="0"/>
                </a:cubicBezTo>
                <a:lnTo>
                  <a:pt x="6921456" y="5286"/>
                </a:lnTo>
                <a:lnTo>
                  <a:pt x="7477797" y="819948"/>
                </a:lnTo>
                <a:lnTo>
                  <a:pt x="0" y="81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1100" dirty="0">
              <a:solidFill>
                <a:srgbClr val="595959"/>
              </a:solidFill>
              <a:effectLst/>
              <a:latin typeface="Tahoma"/>
              <a:ea typeface="Calibri"/>
              <a:cs typeface="Times New Roman"/>
            </a:endParaRPr>
          </a:p>
        </p:txBody>
      </p:sp>
      <p:sp>
        <p:nvSpPr>
          <p:cNvPr id="36" name="Trapezoid 19"/>
          <p:cNvSpPr/>
          <p:nvPr userDrawn="1"/>
        </p:nvSpPr>
        <p:spPr>
          <a:xfrm rot="10800000">
            <a:off x="6337187" y="5301207"/>
            <a:ext cx="2805430" cy="1105696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2666550"/>
              <a:gd name="connsiteY0" fmla="*/ 792087 h 792087"/>
              <a:gd name="connsiteX1" fmla="*/ 955829 w 2666550"/>
              <a:gd name="connsiteY1" fmla="*/ 0 h 792087"/>
              <a:gd name="connsiteX2" fmla="*/ 2125627 w 2666550"/>
              <a:gd name="connsiteY2" fmla="*/ 0 h 792087"/>
              <a:gd name="connsiteX3" fmla="*/ 2666550 w 2666550"/>
              <a:gd name="connsiteY3" fmla="*/ 792086 h 792087"/>
              <a:gd name="connsiteX4" fmla="*/ 0 w 2666550"/>
              <a:gd name="connsiteY4" fmla="*/ 792087 h 792087"/>
              <a:gd name="connsiteX0" fmla="*/ 284 w 2666834"/>
              <a:gd name="connsiteY0" fmla="*/ 792088 h 792088"/>
              <a:gd name="connsiteX1" fmla="*/ 284 w 2666834"/>
              <a:gd name="connsiteY1" fmla="*/ 0 h 792088"/>
              <a:gd name="connsiteX2" fmla="*/ 2125911 w 2666834"/>
              <a:gd name="connsiteY2" fmla="*/ 1 h 792088"/>
              <a:gd name="connsiteX3" fmla="*/ 2666834 w 2666834"/>
              <a:gd name="connsiteY3" fmla="*/ 792087 h 792088"/>
              <a:gd name="connsiteX4" fmla="*/ 284 w 2666834"/>
              <a:gd name="connsiteY4" fmla="*/ 792088 h 792088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666834 w 3218300"/>
              <a:gd name="connsiteY3" fmla="*/ 792088 h 792089"/>
              <a:gd name="connsiteX4" fmla="*/ 284 w 3218300"/>
              <a:gd name="connsiteY4" fmla="*/ 792089 h 792089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039406 w 3218300"/>
              <a:gd name="connsiteY3" fmla="*/ 792089 h 792089"/>
              <a:gd name="connsiteX4" fmla="*/ 284 w 3218300"/>
              <a:gd name="connsiteY4" fmla="*/ 792089 h 792089"/>
              <a:gd name="connsiteX0" fmla="*/ 284 w 3218300"/>
              <a:gd name="connsiteY0" fmla="*/ 792089 h 792090"/>
              <a:gd name="connsiteX1" fmla="*/ 284 w 3218300"/>
              <a:gd name="connsiteY1" fmla="*/ 1 h 792090"/>
              <a:gd name="connsiteX2" fmla="*/ 3218300 w 3218300"/>
              <a:gd name="connsiteY2" fmla="*/ 0 h 792090"/>
              <a:gd name="connsiteX3" fmla="*/ 2086759 w 3218300"/>
              <a:gd name="connsiteY3" fmla="*/ 792090 h 792090"/>
              <a:gd name="connsiteX4" fmla="*/ 284 w 3218300"/>
              <a:gd name="connsiteY4" fmla="*/ 792089 h 792090"/>
              <a:gd name="connsiteX0" fmla="*/ 284 w 3218300"/>
              <a:gd name="connsiteY0" fmla="*/ 792089 h 792091"/>
              <a:gd name="connsiteX1" fmla="*/ 284 w 3218300"/>
              <a:gd name="connsiteY1" fmla="*/ 1 h 792091"/>
              <a:gd name="connsiteX2" fmla="*/ 3218300 w 3218300"/>
              <a:gd name="connsiteY2" fmla="*/ 0 h 792091"/>
              <a:gd name="connsiteX3" fmla="*/ 2335363 w 3218300"/>
              <a:gd name="connsiteY3" fmla="*/ 792091 h 792091"/>
              <a:gd name="connsiteX4" fmla="*/ 284 w 3218300"/>
              <a:gd name="connsiteY4" fmla="*/ 792089 h 792091"/>
              <a:gd name="connsiteX0" fmla="*/ 284 w 3218300"/>
              <a:gd name="connsiteY0" fmla="*/ 792089 h 792092"/>
              <a:gd name="connsiteX1" fmla="*/ 284 w 3218300"/>
              <a:gd name="connsiteY1" fmla="*/ 1 h 792092"/>
              <a:gd name="connsiteX2" fmla="*/ 3218300 w 3218300"/>
              <a:gd name="connsiteY2" fmla="*/ 0 h 792092"/>
              <a:gd name="connsiteX3" fmla="*/ 2382716 w 3218300"/>
              <a:gd name="connsiteY3" fmla="*/ 792092 h 792092"/>
              <a:gd name="connsiteX4" fmla="*/ 284 w 3218300"/>
              <a:gd name="connsiteY4" fmla="*/ 792089 h 792092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284 w 3218300"/>
              <a:gd name="connsiteY4" fmla="*/ 792089 h 792093"/>
              <a:gd name="connsiteX0" fmla="*/ 284 w 3218300"/>
              <a:gd name="connsiteY0" fmla="*/ 792089 h 792093"/>
              <a:gd name="connsiteX1" fmla="*/ 284 w 3218300"/>
              <a:gd name="connsiteY1" fmla="*/ 1 h 792093"/>
              <a:gd name="connsiteX2" fmla="*/ 3218300 w 3218300"/>
              <a:gd name="connsiteY2" fmla="*/ 0 h 792093"/>
              <a:gd name="connsiteX3" fmla="*/ 2394555 w 3218300"/>
              <a:gd name="connsiteY3" fmla="*/ 792093 h 792093"/>
              <a:gd name="connsiteX4" fmla="*/ 1205794 w 3218300"/>
              <a:gd name="connsiteY4" fmla="*/ 764005 h 792093"/>
              <a:gd name="connsiteX5" fmla="*/ 284 w 3218300"/>
              <a:gd name="connsiteY5" fmla="*/ 792089 h 792093"/>
              <a:gd name="connsiteX0" fmla="*/ 284 w 3218300"/>
              <a:gd name="connsiteY0" fmla="*/ 792089 h 792089"/>
              <a:gd name="connsiteX1" fmla="*/ 284 w 3218300"/>
              <a:gd name="connsiteY1" fmla="*/ 1 h 792089"/>
              <a:gd name="connsiteX2" fmla="*/ 3218300 w 3218300"/>
              <a:gd name="connsiteY2" fmla="*/ 0 h 792089"/>
              <a:gd name="connsiteX3" fmla="*/ 2418232 w 3218300"/>
              <a:gd name="connsiteY3" fmla="*/ 764005 h 792089"/>
              <a:gd name="connsiteX4" fmla="*/ 1205794 w 3218300"/>
              <a:gd name="connsiteY4" fmla="*/ 764005 h 792089"/>
              <a:gd name="connsiteX5" fmla="*/ 284 w 3218300"/>
              <a:gd name="connsiteY5" fmla="*/ 792089 h 792089"/>
              <a:gd name="connsiteX0" fmla="*/ 37 w 3218337"/>
              <a:gd name="connsiteY0" fmla="*/ 764001 h 764005"/>
              <a:gd name="connsiteX1" fmla="*/ 321 w 3218337"/>
              <a:gd name="connsiteY1" fmla="*/ 1 h 764005"/>
              <a:gd name="connsiteX2" fmla="*/ 3218337 w 3218337"/>
              <a:gd name="connsiteY2" fmla="*/ 0 h 764005"/>
              <a:gd name="connsiteX3" fmla="*/ 2418269 w 3218337"/>
              <a:gd name="connsiteY3" fmla="*/ 764005 h 764005"/>
              <a:gd name="connsiteX4" fmla="*/ 1205831 w 3218337"/>
              <a:gd name="connsiteY4" fmla="*/ 764005 h 764005"/>
              <a:gd name="connsiteX5" fmla="*/ 37 w 3218337"/>
              <a:gd name="connsiteY5" fmla="*/ 764001 h 764005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418269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  <a:gd name="connsiteX0" fmla="*/ 37 w 3123630"/>
              <a:gd name="connsiteY0" fmla="*/ 764002 h 764006"/>
              <a:gd name="connsiteX1" fmla="*/ 321 w 3123630"/>
              <a:gd name="connsiteY1" fmla="*/ 2 h 764006"/>
              <a:gd name="connsiteX2" fmla="*/ 3123630 w 3123630"/>
              <a:gd name="connsiteY2" fmla="*/ 0 h 764006"/>
              <a:gd name="connsiteX3" fmla="*/ 2558375 w 3123630"/>
              <a:gd name="connsiteY3" fmla="*/ 764006 h 764006"/>
              <a:gd name="connsiteX4" fmla="*/ 1205831 w 3123630"/>
              <a:gd name="connsiteY4" fmla="*/ 764006 h 764006"/>
              <a:gd name="connsiteX5" fmla="*/ 37 w 3123630"/>
              <a:gd name="connsiteY5" fmla="*/ 764002 h 76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3630" h="764006">
                <a:moveTo>
                  <a:pt x="37" y="764002"/>
                </a:moveTo>
                <a:cubicBezTo>
                  <a:pt x="1023" y="499973"/>
                  <a:pt x="-665" y="264031"/>
                  <a:pt x="321" y="2"/>
                </a:cubicBezTo>
                <a:lnTo>
                  <a:pt x="3123630" y="0"/>
                </a:lnTo>
                <a:lnTo>
                  <a:pt x="2558375" y="764006"/>
                </a:lnTo>
                <a:lnTo>
                  <a:pt x="1205831" y="764006"/>
                </a:lnTo>
                <a:lnTo>
                  <a:pt x="37" y="764002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3"/>
          <p:cNvSpPr/>
          <p:nvPr userDrawn="1"/>
        </p:nvSpPr>
        <p:spPr>
          <a:xfrm rot="10800000" flipV="1">
            <a:off x="-14831" y="2716493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4" name="Rectangle 3"/>
          <p:cNvSpPr/>
          <p:nvPr userDrawn="1"/>
        </p:nvSpPr>
        <p:spPr>
          <a:xfrm rot="10800000" flipV="1">
            <a:off x="0" y="116631"/>
            <a:ext cx="5230495" cy="314325"/>
          </a:xfrm>
          <a:custGeom>
            <a:avLst/>
            <a:gdLst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0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5"/>
              <a:gd name="connsiteX1" fmla="*/ 2863850 w 2863850"/>
              <a:gd name="connsiteY1" fmla="*/ 0 h 172085"/>
              <a:gd name="connsiteX2" fmla="*/ 2863850 w 2863850"/>
              <a:gd name="connsiteY2" fmla="*/ 172085 h 172085"/>
              <a:gd name="connsiteX3" fmla="*/ 202018 w 2863850"/>
              <a:gd name="connsiteY3" fmla="*/ 172085 h 172085"/>
              <a:gd name="connsiteX4" fmla="*/ 0 w 2863850"/>
              <a:gd name="connsiteY4" fmla="*/ 0 h 172085"/>
              <a:gd name="connsiteX0" fmla="*/ 0 w 2863850"/>
              <a:gd name="connsiteY0" fmla="*/ 0 h 172086"/>
              <a:gd name="connsiteX1" fmla="*/ 2863850 w 2863850"/>
              <a:gd name="connsiteY1" fmla="*/ 0 h 172086"/>
              <a:gd name="connsiteX2" fmla="*/ 2863850 w 2863850"/>
              <a:gd name="connsiteY2" fmla="*/ 172085 h 172086"/>
              <a:gd name="connsiteX3" fmla="*/ 68895 w 2863850"/>
              <a:gd name="connsiteY3" fmla="*/ 172086 h 172086"/>
              <a:gd name="connsiteX4" fmla="*/ 0 w 2863850"/>
              <a:gd name="connsiteY4" fmla="*/ 0 h 172086"/>
              <a:gd name="connsiteX0" fmla="*/ 0 w 2863850"/>
              <a:gd name="connsiteY0" fmla="*/ 0 h 172087"/>
              <a:gd name="connsiteX1" fmla="*/ 2863850 w 2863850"/>
              <a:gd name="connsiteY1" fmla="*/ 1 h 172087"/>
              <a:gd name="connsiteX2" fmla="*/ 2863850 w 2863850"/>
              <a:gd name="connsiteY2" fmla="*/ 172086 h 172087"/>
              <a:gd name="connsiteX3" fmla="*/ 68895 w 2863850"/>
              <a:gd name="connsiteY3" fmla="*/ 172087 h 172087"/>
              <a:gd name="connsiteX4" fmla="*/ 0 w 2863850"/>
              <a:gd name="connsiteY4" fmla="*/ 0 h 172087"/>
              <a:gd name="connsiteX0" fmla="*/ 0 w 2863850"/>
              <a:gd name="connsiteY0" fmla="*/ 0 h 172088"/>
              <a:gd name="connsiteX1" fmla="*/ 2863850 w 2863850"/>
              <a:gd name="connsiteY1" fmla="*/ 2 h 172088"/>
              <a:gd name="connsiteX2" fmla="*/ 2863850 w 2863850"/>
              <a:gd name="connsiteY2" fmla="*/ 172087 h 172088"/>
              <a:gd name="connsiteX3" fmla="*/ 68895 w 2863850"/>
              <a:gd name="connsiteY3" fmla="*/ 172088 h 172088"/>
              <a:gd name="connsiteX4" fmla="*/ 0 w 2863850"/>
              <a:gd name="connsiteY4" fmla="*/ 0 h 172088"/>
              <a:gd name="connsiteX0" fmla="*/ 0 w 2863850"/>
              <a:gd name="connsiteY0" fmla="*/ 0 h 172089"/>
              <a:gd name="connsiteX1" fmla="*/ 2863850 w 2863850"/>
              <a:gd name="connsiteY1" fmla="*/ 2 h 172089"/>
              <a:gd name="connsiteX2" fmla="*/ 2863850 w 2863850"/>
              <a:gd name="connsiteY2" fmla="*/ 172087 h 172089"/>
              <a:gd name="connsiteX3" fmla="*/ 74683 w 2863850"/>
              <a:gd name="connsiteY3" fmla="*/ 172089 h 172089"/>
              <a:gd name="connsiteX4" fmla="*/ 0 w 2863850"/>
              <a:gd name="connsiteY4" fmla="*/ 0 h 1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3850" h="172089">
                <a:moveTo>
                  <a:pt x="0" y="0"/>
                </a:moveTo>
                <a:lnTo>
                  <a:pt x="2863850" y="2"/>
                </a:lnTo>
                <a:lnTo>
                  <a:pt x="2863850" y="172087"/>
                </a:lnTo>
                <a:lnTo>
                  <a:pt x="74683" y="172089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7109" y="6507384"/>
            <a:ext cx="3320008" cy="365125"/>
          </a:xfrm>
        </p:spPr>
        <p:txBody>
          <a:bodyPr/>
          <a:lstStyle>
            <a:lvl1pPr>
              <a:defRPr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  <p:sp>
        <p:nvSpPr>
          <p:cNvPr id="9" name="Text Placeholder 1"/>
          <p:cNvSpPr txBox="1">
            <a:spLocks/>
          </p:cNvSpPr>
          <p:nvPr userDrawn="1"/>
        </p:nvSpPr>
        <p:spPr>
          <a:xfrm>
            <a:off x="115893" y="118601"/>
            <a:ext cx="4104456" cy="3282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Arkenford we believe in:</a:t>
            </a:r>
          </a:p>
          <a:p>
            <a:endParaRPr lang="en-US" sz="6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integrity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passionate about delivering valuable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insight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Focusing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our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quality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design and </a:t>
            </a: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Generating innovation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flexible responsive service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Reliable </a:t>
            </a:r>
            <a:r>
              <a:rPr lang="en-US" sz="1200" dirty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GB" sz="12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" y="5400121"/>
            <a:ext cx="1802978" cy="914186"/>
          </a:xfrm>
          <a:prstGeom prst="rect">
            <a:avLst/>
          </a:prstGeom>
        </p:spPr>
      </p:pic>
      <p:sp>
        <p:nvSpPr>
          <p:cNvPr id="22" name="Text Placeholder 1"/>
          <p:cNvSpPr txBox="1">
            <a:spLocks/>
          </p:cNvSpPr>
          <p:nvPr userDrawn="1"/>
        </p:nvSpPr>
        <p:spPr>
          <a:xfrm>
            <a:off x="115893" y="2708920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rgbClr val="00006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ts val="0"/>
              </a:spcBef>
            </a:pPr>
            <a:r>
              <a:rPr lang="en-GB" sz="1400" b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</a:t>
            </a:r>
            <a:r>
              <a:rPr lang="en-GB" sz="1400" b="0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information please contact:</a:t>
            </a:r>
            <a:endParaRPr lang="en-GB" sz="14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80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 Moxon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Arkenford Ltd</a:t>
            </a:r>
          </a:p>
          <a:p>
            <a:r>
              <a:rPr lang="en-GB" sz="120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Bell Court, </a:t>
            </a:r>
            <a:r>
              <a:rPr lang="en-GB" sz="1200" dirty="0" err="1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Leapale</a:t>
            </a:r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Guildford, Surrey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GU1 4LY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01483 510310</a:t>
            </a: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Ben.Moxon@arkenford.co.uk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00" baseline="0" dirty="0" smtClean="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www.arkenford.co.uk</a:t>
            </a:r>
            <a:endParaRPr lang="en-GB" sz="1200" baseline="0" dirty="0" smtClean="0">
              <a:solidFill>
                <a:srgbClr val="00529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 smtClean="0">
              <a:solidFill>
                <a:srgbClr val="89898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14153" y="6406904"/>
            <a:ext cx="9162533" cy="152400"/>
          </a:xfrm>
          <a:prstGeom prst="rect">
            <a:avLst/>
          </a:prstGeom>
          <a:solidFill>
            <a:srgbClr val="005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56" y="180748"/>
            <a:ext cx="6333778" cy="664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38" y="5833465"/>
            <a:ext cx="21907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0" y="-664"/>
            <a:ext cx="914809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 noChangeAspect="1"/>
          </p:cNvSpPr>
          <p:nvPr userDrawn="1">
            <p:ph type="title"/>
          </p:nvPr>
        </p:nvSpPr>
        <p:spPr>
          <a:xfrm>
            <a:off x="107504" y="44624"/>
            <a:ext cx="89289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07504" y="764704"/>
            <a:ext cx="8928992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11996" y="6356350"/>
            <a:ext cx="3320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2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12" name="Trapezoid 19"/>
          <p:cNvSpPr/>
          <p:nvPr userDrawn="1"/>
        </p:nvSpPr>
        <p:spPr>
          <a:xfrm rot="10800000" flipV="1">
            <a:off x="7215237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55" y="6371802"/>
            <a:ext cx="1074545" cy="231638"/>
          </a:xfrm>
          <a:prstGeom prst="rect">
            <a:avLst/>
          </a:prstGeom>
        </p:spPr>
      </p:pic>
      <p:sp>
        <p:nvSpPr>
          <p:cNvPr id="16" name="Trapezoid 19"/>
          <p:cNvSpPr/>
          <p:nvPr userDrawn="1"/>
        </p:nvSpPr>
        <p:spPr>
          <a:xfrm flipV="1">
            <a:off x="-4090" y="6255421"/>
            <a:ext cx="1928763" cy="463190"/>
          </a:xfrm>
          <a:custGeom>
            <a:avLst/>
            <a:gdLst>
              <a:gd name="connsiteX0" fmla="*/ 0 w 4572000"/>
              <a:gd name="connsiteY0" fmla="*/ 792086 h 792086"/>
              <a:gd name="connsiteX1" fmla="*/ 540923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4572000"/>
              <a:gd name="connsiteY0" fmla="*/ 792086 h 792086"/>
              <a:gd name="connsiteX1" fmla="*/ 2861279 w 4572000"/>
              <a:gd name="connsiteY1" fmla="*/ 0 h 792086"/>
              <a:gd name="connsiteX2" fmla="*/ 4031077 w 4572000"/>
              <a:gd name="connsiteY2" fmla="*/ 0 h 792086"/>
              <a:gd name="connsiteX3" fmla="*/ 4572000 w 4572000"/>
              <a:gd name="connsiteY3" fmla="*/ 792086 h 792086"/>
              <a:gd name="connsiteX4" fmla="*/ 0 w 4572000"/>
              <a:gd name="connsiteY4" fmla="*/ 792086 h 792086"/>
              <a:gd name="connsiteX0" fmla="*/ 0 w 1713678"/>
              <a:gd name="connsiteY0" fmla="*/ 792086 h 792086"/>
              <a:gd name="connsiteX1" fmla="*/ 2957 w 1713678"/>
              <a:gd name="connsiteY1" fmla="*/ 0 h 792086"/>
              <a:gd name="connsiteX2" fmla="*/ 1172755 w 1713678"/>
              <a:gd name="connsiteY2" fmla="*/ 0 h 792086"/>
              <a:gd name="connsiteX3" fmla="*/ 1713678 w 1713678"/>
              <a:gd name="connsiteY3" fmla="*/ 792086 h 792086"/>
              <a:gd name="connsiteX4" fmla="*/ 0 w 1713678"/>
              <a:gd name="connsiteY4" fmla="*/ 792086 h 792086"/>
              <a:gd name="connsiteX0" fmla="*/ 0 w 3275145"/>
              <a:gd name="connsiteY0" fmla="*/ 792086 h 792086"/>
              <a:gd name="connsiteX1" fmla="*/ 1564424 w 3275145"/>
              <a:gd name="connsiteY1" fmla="*/ 0 h 792086"/>
              <a:gd name="connsiteX2" fmla="*/ 2734222 w 3275145"/>
              <a:gd name="connsiteY2" fmla="*/ 0 h 792086"/>
              <a:gd name="connsiteX3" fmla="*/ 3275145 w 3275145"/>
              <a:gd name="connsiteY3" fmla="*/ 792086 h 792086"/>
              <a:gd name="connsiteX4" fmla="*/ 0 w 3275145"/>
              <a:gd name="connsiteY4" fmla="*/ 792086 h 792086"/>
              <a:gd name="connsiteX0" fmla="*/ 1238 w 3276383"/>
              <a:gd name="connsiteY0" fmla="*/ 792086 h 792086"/>
              <a:gd name="connsiteX1" fmla="*/ 201 w 3276383"/>
              <a:gd name="connsiteY1" fmla="*/ 3975 h 792086"/>
              <a:gd name="connsiteX2" fmla="*/ 2735460 w 3276383"/>
              <a:gd name="connsiteY2" fmla="*/ 0 h 792086"/>
              <a:gd name="connsiteX3" fmla="*/ 3276383 w 3276383"/>
              <a:gd name="connsiteY3" fmla="*/ 792086 h 792086"/>
              <a:gd name="connsiteX4" fmla="*/ 1238 w 3276383"/>
              <a:gd name="connsiteY4" fmla="*/ 792086 h 792086"/>
              <a:gd name="connsiteX0" fmla="*/ 13064 w 3288209"/>
              <a:gd name="connsiteY0" fmla="*/ 792087 h 792087"/>
              <a:gd name="connsiteX1" fmla="*/ 46 w 3288209"/>
              <a:gd name="connsiteY1" fmla="*/ 0 h 792087"/>
              <a:gd name="connsiteX2" fmla="*/ 2747286 w 3288209"/>
              <a:gd name="connsiteY2" fmla="*/ 1 h 792087"/>
              <a:gd name="connsiteX3" fmla="*/ 3288209 w 3288209"/>
              <a:gd name="connsiteY3" fmla="*/ 792087 h 792087"/>
              <a:gd name="connsiteX4" fmla="*/ 13064 w 3288209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734222 w 3275145"/>
              <a:gd name="connsiteY2" fmla="*/ 1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2087 h 792087"/>
              <a:gd name="connsiteX1" fmla="*/ 2957 w 3275145"/>
              <a:gd name="connsiteY1" fmla="*/ 0 h 792087"/>
              <a:gd name="connsiteX2" fmla="*/ 2949858 w 3275145"/>
              <a:gd name="connsiteY2" fmla="*/ 4073 h 792087"/>
              <a:gd name="connsiteX3" fmla="*/ 3275145 w 3275145"/>
              <a:gd name="connsiteY3" fmla="*/ 792087 h 792087"/>
              <a:gd name="connsiteX4" fmla="*/ 0 w 3275145"/>
              <a:gd name="connsiteY4" fmla="*/ 792087 h 792087"/>
              <a:gd name="connsiteX0" fmla="*/ 0 w 3275145"/>
              <a:gd name="connsiteY0" fmla="*/ 796159 h 796159"/>
              <a:gd name="connsiteX1" fmla="*/ 2957 w 3275145"/>
              <a:gd name="connsiteY1" fmla="*/ 4072 h 796159"/>
              <a:gd name="connsiteX2" fmla="*/ 2953928 w 3275145"/>
              <a:gd name="connsiteY2" fmla="*/ 0 h 796159"/>
              <a:gd name="connsiteX3" fmla="*/ 3275145 w 3275145"/>
              <a:gd name="connsiteY3" fmla="*/ 796159 h 796159"/>
              <a:gd name="connsiteX4" fmla="*/ 0 w 3275145"/>
              <a:gd name="connsiteY4" fmla="*/ 796159 h 796159"/>
              <a:gd name="connsiteX0" fmla="*/ 0 w 3295488"/>
              <a:gd name="connsiteY0" fmla="*/ 796159 h 796159"/>
              <a:gd name="connsiteX1" fmla="*/ 2957 w 3295488"/>
              <a:gd name="connsiteY1" fmla="*/ 4072 h 796159"/>
              <a:gd name="connsiteX2" fmla="*/ 2953928 w 3295488"/>
              <a:gd name="connsiteY2" fmla="*/ 0 h 796159"/>
              <a:gd name="connsiteX3" fmla="*/ 3295488 w 3295488"/>
              <a:gd name="connsiteY3" fmla="*/ 796159 h 796159"/>
              <a:gd name="connsiteX4" fmla="*/ 0 w 3295488"/>
              <a:gd name="connsiteY4" fmla="*/ 796159 h 796159"/>
              <a:gd name="connsiteX0" fmla="*/ 0 w 3295488"/>
              <a:gd name="connsiteY0" fmla="*/ 792087 h 792087"/>
              <a:gd name="connsiteX1" fmla="*/ 2957 w 3295488"/>
              <a:gd name="connsiteY1" fmla="*/ 0 h 792087"/>
              <a:gd name="connsiteX2" fmla="*/ 2945790 w 3295488"/>
              <a:gd name="connsiteY2" fmla="*/ 0 h 792087"/>
              <a:gd name="connsiteX3" fmla="*/ 3295488 w 3295488"/>
              <a:gd name="connsiteY3" fmla="*/ 792087 h 792087"/>
              <a:gd name="connsiteX4" fmla="*/ 0 w 3295488"/>
              <a:gd name="connsiteY4" fmla="*/ 792087 h 7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88" h="792087">
                <a:moveTo>
                  <a:pt x="0" y="792087"/>
                </a:moveTo>
                <a:cubicBezTo>
                  <a:pt x="986" y="528058"/>
                  <a:pt x="1971" y="264029"/>
                  <a:pt x="2957" y="0"/>
                </a:cubicBezTo>
                <a:lnTo>
                  <a:pt x="2945790" y="0"/>
                </a:lnTo>
                <a:lnTo>
                  <a:pt x="3295488" y="792087"/>
                </a:lnTo>
                <a:lnTo>
                  <a:pt x="0" y="792087"/>
                </a:lnTo>
                <a:close/>
              </a:path>
            </a:pathLst>
          </a:custGeom>
          <a:solidFill>
            <a:srgbClr val="005298"/>
          </a:solidFill>
          <a:ln>
            <a:noFill/>
          </a:ln>
          <a:effectLst>
            <a:outerShdw blurRad="241300" sx="102000" sy="102000" algn="ctr" rotWithShape="0">
              <a:schemeClr val="tx1">
                <a:alpha val="1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4" y="6305058"/>
            <a:ext cx="105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DCEE0B-86C1-4EA2-938B-7614396AA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9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600" kern="1200">
          <a:solidFill>
            <a:srgbClr val="00529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27" y="5201580"/>
            <a:ext cx="6264697" cy="648072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Haslemere</a:t>
            </a:r>
            <a:r>
              <a:rPr lang="en-GB" sz="3200" dirty="0" smtClean="0"/>
              <a:t> Vision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858190"/>
            <a:ext cx="6048672" cy="504056"/>
          </a:xfrm>
        </p:spPr>
        <p:txBody>
          <a:bodyPr>
            <a:noAutofit/>
          </a:bodyPr>
          <a:lstStyle/>
          <a:p>
            <a:r>
              <a:rPr lang="en-GB" sz="2000" dirty="0"/>
              <a:t>Topic B </a:t>
            </a:r>
            <a:r>
              <a:rPr lang="en-GB" sz="2000" dirty="0" smtClean="0"/>
              <a:t>-issues for the Neighbourhood Plan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5298"/>
                </a:solidFill>
              </a:rPr>
              <a:t>©</a:t>
            </a:r>
            <a:r>
              <a:rPr lang="en-GB" b="1" dirty="0" smtClean="0">
                <a:solidFill>
                  <a:srgbClr val="005298"/>
                </a:solidFill>
              </a:rPr>
              <a:t> </a:t>
            </a:r>
            <a:r>
              <a:rPr lang="en-GB" dirty="0" smtClean="0">
                <a:solidFill>
                  <a:srgbClr val="005298"/>
                </a:solidFill>
              </a:rPr>
              <a:t>2014 Arkenford Ltd</a:t>
            </a:r>
            <a:endParaRPr lang="en-GB" dirty="0">
              <a:solidFill>
                <a:srgbClr val="0052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65+ (Sample – 82)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 t="10185" r="437" b="11111"/>
          <a:stretch/>
        </p:blipFill>
        <p:spPr bwMode="auto">
          <a:xfrm>
            <a:off x="63507" y="1412776"/>
            <a:ext cx="898524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9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with a disability (Sample – 22)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5" t="29259" r="424" b="28149"/>
          <a:stretch/>
        </p:blipFill>
        <p:spPr bwMode="auto">
          <a:xfrm>
            <a:off x="33323" y="2149872"/>
            <a:ext cx="902228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</a:p>
        </p:txBody>
      </p:sp>
    </p:spTree>
    <p:extLst>
      <p:ext uri="{BB962C8B-B14F-4D97-AF65-F5344CB8AC3E}">
        <p14:creationId xmlns:p14="http://schemas.microsoft.com/office/powerpoint/2010/main" val="3728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224136"/>
          </a:xfrm>
        </p:spPr>
        <p:txBody>
          <a:bodyPr>
            <a:normAutofit/>
          </a:bodyPr>
          <a:lstStyle/>
          <a:p>
            <a:r>
              <a:rPr lang="en-GB" sz="2400" dirty="0"/>
              <a:t>What are the issues you think could be addressed by a Neighbourhood Plan for Haslemere and surrounding </a:t>
            </a:r>
            <a:r>
              <a:rPr lang="en-GB" sz="2400" dirty="0" smtClean="0"/>
              <a:t>villages: Main </a:t>
            </a:r>
            <a:r>
              <a:rPr lang="en-GB" sz="2400" dirty="0" smtClean="0"/>
              <a:t>topics for all respondents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6" y="1340768"/>
            <a:ext cx="736441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1996" y="6356350"/>
            <a:ext cx="3320008" cy="365125"/>
          </a:xfrm>
        </p:spPr>
        <p:txBody>
          <a:bodyPr/>
          <a:lstStyle/>
          <a:p>
            <a:r>
              <a:rPr lang="en-GB" dirty="0" smtClean="0"/>
              <a:t>©</a:t>
            </a:r>
            <a:r>
              <a:rPr lang="en-GB" b="1" dirty="0" smtClean="0"/>
              <a:t> </a:t>
            </a:r>
            <a:r>
              <a:rPr lang="en-GB" dirty="0" smtClean="0"/>
              <a:t>2014 Arkenford Ltd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9512" y="6309320"/>
            <a:ext cx="1053480" cy="365125"/>
          </a:xfrm>
        </p:spPr>
        <p:txBody>
          <a:bodyPr/>
          <a:lstStyle/>
          <a:p>
            <a:fld id="{B4DCEE0B-86C1-4EA2-938B-7614396AA06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age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70075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Main topics by gender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77963"/>
            <a:ext cx="736441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5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r>
              <a:rPr lang="en-GB" dirty="0" smtClean="0"/>
              <a:t>All respondents (sample – 512)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0" t="21852" r="424" b="19629"/>
          <a:stretch/>
        </p:blipFill>
        <p:spPr bwMode="auto">
          <a:xfrm>
            <a:off x="180974" y="1772816"/>
            <a:ext cx="8752389" cy="293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50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respondents (Sample – 161)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5" t="17408" r="424" b="23703"/>
          <a:stretch/>
        </p:blipFill>
        <p:spPr bwMode="auto">
          <a:xfrm>
            <a:off x="320137" y="1700808"/>
            <a:ext cx="8642563" cy="290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80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respondents (Sample – 283)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 t="20741" r="424" b="18519"/>
          <a:stretch/>
        </p:blipFill>
        <p:spPr bwMode="auto">
          <a:xfrm>
            <a:off x="251519" y="1628800"/>
            <a:ext cx="87523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74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16-34 (Sample – 27)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0" t="30371" r="424" b="27777"/>
          <a:stretch/>
        </p:blipFill>
        <p:spPr bwMode="auto">
          <a:xfrm>
            <a:off x="179510" y="2180850"/>
            <a:ext cx="8717429" cy="20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Respondents aged 35-64 (Sample – 327)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©</a:t>
            </a:r>
            <a:r>
              <a:rPr lang="en-GB" b="1" smtClean="0"/>
              <a:t> </a:t>
            </a:r>
            <a:r>
              <a:rPr lang="en-GB" smtClean="0"/>
              <a:t>2014 Arkenford Ltd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EE0B-86C1-4EA2-938B-7614396AA06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5" t="20000" r="424" b="17778"/>
          <a:stretch/>
        </p:blipFill>
        <p:spPr bwMode="auto">
          <a:xfrm>
            <a:off x="155983" y="1484784"/>
            <a:ext cx="89319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5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155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Haslemere Vision</vt:lpstr>
      <vt:lpstr>What are the issues you think could be addressed by a Neighbourhood Plan for Haslemere and surrounding villages: Main topics for all respondents</vt:lpstr>
      <vt:lpstr>Main topics by age</vt:lpstr>
      <vt:lpstr>Main topics by gender</vt:lpstr>
      <vt:lpstr>All respondents (sample – 512)</vt:lpstr>
      <vt:lpstr>Male respondents (Sample – 161) </vt:lpstr>
      <vt:lpstr>Female respondents (Sample – 283)</vt:lpstr>
      <vt:lpstr>Respondents aged 16-34 (Sample – 27) </vt:lpstr>
      <vt:lpstr>Respondents aged 35-64 (Sample – 327) </vt:lpstr>
      <vt:lpstr>Respondents 65+ (Sample – 82) </vt:lpstr>
      <vt:lpstr>Respondents with a disability (Sample – 22)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Hossack</dc:creator>
  <cp:lastModifiedBy>Crawford Christie</cp:lastModifiedBy>
  <cp:revision>105</cp:revision>
  <cp:lastPrinted>2014-01-02T12:26:05Z</cp:lastPrinted>
  <dcterms:created xsi:type="dcterms:W3CDTF">2013-09-09T09:22:45Z</dcterms:created>
  <dcterms:modified xsi:type="dcterms:W3CDTF">2014-03-05T17:37:06Z</dcterms:modified>
</cp:coreProperties>
</file>