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1" r:id="rId3"/>
    <p:sldId id="262" r:id="rId4"/>
    <p:sldId id="260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" id="{3563030A-4240-4933-92C2-3BF4C652A8FF}">
          <p14:sldIdLst>
            <p14:sldId id="259"/>
            <p14:sldId id="261"/>
            <p14:sldId id="262"/>
            <p14:sldId id="260"/>
            <p14:sldId id="274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4049" autoAdjust="0"/>
  </p:normalViewPr>
  <p:slideViewPr>
    <p:cSldViewPr snapToGrid="0">
      <p:cViewPr varScale="1">
        <p:scale>
          <a:sx n="60" d="100"/>
          <a:sy n="60" d="100"/>
        </p:scale>
        <p:origin x="792" y="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049-BC36-4F1A-9058-B4A874A121FB}" type="datetimeFigureOut">
              <a:rPr lang="en-GB" smtClean="0"/>
              <a:t>22/09/2014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3B3A0-E4CD-43D2-B120-633994591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96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DF049-1383-4FB1-ACCD-6F7013CB2172}" type="datetimeFigureOut">
              <a:rPr lang="en-GB" smtClean="0"/>
              <a:t>22/09/2014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5ED4D-B8E5-43E2-93D7-812C514F2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8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4079" y="800100"/>
            <a:ext cx="7162346" cy="2367642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4079" y="3327400"/>
            <a:ext cx="7162346" cy="26080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65" y="6134727"/>
            <a:ext cx="1582847" cy="651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087" y="6283899"/>
            <a:ext cx="1369338" cy="4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9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5297" y="678426"/>
            <a:ext cx="11871128" cy="5493773"/>
          </a:xfrm>
        </p:spPr>
        <p:txBody>
          <a:bodyPr/>
          <a:lstStyle>
            <a:lvl1pPr marL="252000" indent="-252000">
              <a:spcBef>
                <a:spcPts val="0"/>
              </a:spcBef>
              <a:buFontTx/>
              <a:buBlip>
                <a:blip r:embed="rId2"/>
              </a:buBlip>
              <a:defRPr sz="2000">
                <a:latin typeface="+mn-lt"/>
              </a:defRPr>
            </a:lvl1pPr>
            <a:lvl2pPr marL="612000" indent="-252000">
              <a:spcBef>
                <a:spcPts val="100"/>
              </a:spcBef>
              <a:buFontTx/>
              <a:buBlip>
                <a:blip r:embed="rId2"/>
              </a:buBlip>
              <a:defRPr sz="1800">
                <a:latin typeface="+mn-lt"/>
              </a:defRPr>
            </a:lvl2pPr>
            <a:lvl3pPr marL="900000" indent="-252000">
              <a:spcBef>
                <a:spcPts val="100"/>
              </a:spcBef>
              <a:buFontTx/>
              <a:buBlip>
                <a:blip r:embed="rId2"/>
              </a:buBlip>
              <a:defRPr sz="1600">
                <a:latin typeface="+mn-lt"/>
              </a:defRPr>
            </a:lvl3pPr>
            <a:lvl4pPr marL="1152000" indent="-252000">
              <a:spcBef>
                <a:spcPts val="100"/>
              </a:spcBef>
              <a:buFontTx/>
              <a:buBlip>
                <a:blip r:embed="rId2"/>
              </a:buBlip>
              <a:defRPr sz="1600">
                <a:latin typeface="+mn-lt"/>
              </a:defRPr>
            </a:lvl4pPr>
            <a:lvl5pPr marL="1404000" indent="-252000">
              <a:spcBef>
                <a:spcPts val="100"/>
              </a:spcBef>
              <a:buFontTx/>
              <a:buBlip>
                <a:blip r:embed="rId2"/>
              </a:buBlip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442F4CA4-8949-4F02-A34E-6FB5BD8C94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65297" y="0"/>
            <a:ext cx="11871128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5297" y="6359068"/>
            <a:ext cx="42245" cy="35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45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effectLst/>
              </a:defRPr>
            </a:lvl1pPr>
          </a:lstStyle>
          <a:p>
            <a:fld id="{442F4CA4-8949-4F02-A34E-6FB5BD8C94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65297" y="0"/>
            <a:ext cx="11871128" cy="79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5297" y="6359068"/>
            <a:ext cx="42245" cy="351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15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effectLst/>
              </a:defRPr>
            </a:lvl1pPr>
          </a:lstStyle>
          <a:p>
            <a:fld id="{442F4CA4-8949-4F02-A34E-6FB5BD8C94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65297" y="0"/>
            <a:ext cx="11871128" cy="79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5297" y="6359068"/>
            <a:ext cx="42245" cy="3519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19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effectLst/>
              </a:defRPr>
            </a:lvl1pPr>
          </a:lstStyle>
          <a:p>
            <a:fld id="{442F4CA4-8949-4F02-A34E-6FB5BD8C94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65297" y="0"/>
            <a:ext cx="11871128" cy="79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5297" y="6359068"/>
            <a:ext cx="42245" cy="3519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10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fld id="{442F4CA4-8949-4F02-A34E-6FB5BD8C94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65297" y="0"/>
            <a:ext cx="11871128" cy="79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5297" y="6359068"/>
            <a:ext cx="42245" cy="351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5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4"/>
                </a:solidFill>
                <a:effectLst/>
              </a:defRPr>
            </a:lvl1pPr>
          </a:lstStyle>
          <a:p>
            <a:fld id="{442F4CA4-8949-4F02-A34E-6FB5BD8C94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65297" y="0"/>
            <a:ext cx="11871128" cy="79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5297" y="6359068"/>
            <a:ext cx="42245" cy="3519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4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 lang="en-US" dirty="0" smtClean="0"/>
            </a:lvl1pPr>
            <a:lvl2pPr marL="685800" indent="-228600">
              <a:buFontTx/>
              <a:buBlip>
                <a:blip r:embed="rId2"/>
              </a:buBlip>
              <a:defRPr lang="en-US" dirty="0" smtClean="0"/>
            </a:lvl2pPr>
            <a:lvl3pPr marL="1143000" indent="-228600">
              <a:buFontTx/>
              <a:buBlip>
                <a:blip r:embed="rId2"/>
              </a:buBlip>
              <a:defRPr lang="en-US" dirty="0" smtClean="0"/>
            </a:lvl3pPr>
            <a:lvl4pPr marL="1600200" indent="-228600">
              <a:buFontTx/>
              <a:buBlip>
                <a:blip r:embed="rId2"/>
              </a:buBlip>
              <a:defRPr lang="en-US" dirty="0" smtClean="0"/>
            </a:lvl4pPr>
            <a:lvl5pPr marL="2057400" indent="-228600">
              <a:buFontTx/>
              <a:buBlip>
                <a:blip r:embed="rId2"/>
              </a:buBlip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/>
                </a:solidFill>
                <a:effectLst/>
              </a:defRPr>
            </a:lvl1pPr>
          </a:lstStyle>
          <a:p>
            <a:fld id="{442F4CA4-8949-4F02-A34E-6FB5BD8C94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65297" y="0"/>
            <a:ext cx="11871128" cy="79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5297" y="6359068"/>
            <a:ext cx="42245" cy="3519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 txBox="1">
            <a:spLocks/>
          </p:cNvSpPr>
          <p:nvPr userDrawn="1"/>
        </p:nvSpPr>
        <p:spPr>
          <a:xfrm>
            <a:off x="282632" y="3955418"/>
            <a:ext cx="6511458" cy="1644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Contact:  Gina Lancaster – Business Development</a:t>
            </a:r>
            <a:r>
              <a:rPr lang="en-GB" sz="180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Manager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800" i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Email:      gina.lancaster@arkenford.co.uk</a:t>
            </a:r>
          </a:p>
          <a:p>
            <a:pPr marL="0" indent="0">
              <a:lnSpc>
                <a:spcPct val="100000"/>
              </a:lnSpc>
              <a:buNone/>
            </a:pPr>
            <a:endParaRPr lang="en-GB" sz="800" i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Address:</a:t>
            </a:r>
            <a:r>
              <a:rPr lang="en-GB" sz="180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sz="18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 Bell Court, </a:t>
            </a:r>
            <a:r>
              <a:rPr lang="en-GB" sz="18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Leapale</a:t>
            </a:r>
            <a:r>
              <a:rPr lang="en-GB" sz="18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Lane, Guildford</a:t>
            </a:r>
            <a:r>
              <a:rPr lang="en-GB" sz="180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GU1 4LY</a:t>
            </a:r>
          </a:p>
          <a:p>
            <a:pPr marL="0" indent="0">
              <a:lnSpc>
                <a:spcPct val="100000"/>
              </a:lnSpc>
              <a:buNone/>
            </a:pPr>
            <a:endParaRPr lang="en-GB" sz="800" i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Tel:</a:t>
            </a:r>
            <a:r>
              <a:rPr lang="en-GB" sz="180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sz="18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01483 510310</a:t>
            </a:r>
            <a:r>
              <a:rPr lang="en-GB" sz="180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GB" sz="18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Website:</a:t>
            </a:r>
            <a:r>
              <a:rPr lang="en-GB" sz="180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GB" sz="18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www.arkenford.co.uk</a:t>
            </a:r>
            <a:endParaRPr lang="en-GB" sz="1800" i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329" y="6176211"/>
            <a:ext cx="1563930" cy="658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09" y="789729"/>
            <a:ext cx="5098157" cy="4810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53" y="6176211"/>
            <a:ext cx="1226461" cy="658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323"/>
            <a:ext cx="23241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6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297" y="127818"/>
            <a:ext cx="11871128" cy="66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97" y="949100"/>
            <a:ext cx="11871128" cy="522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6657" y="6356350"/>
            <a:ext cx="8871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542" y="6356350"/>
            <a:ext cx="498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cap="none" spc="0">
                <a:ln w="0">
                  <a:noFill/>
                </a:ln>
                <a:solidFill>
                  <a:srgbClr val="002060"/>
                </a:solidFill>
                <a:effectLst/>
              </a:defRPr>
            </a:lvl1pPr>
          </a:lstStyle>
          <a:p>
            <a:fld id="{442F4CA4-8949-4F02-A34E-6FB5BD8C949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67087" y="6283899"/>
            <a:ext cx="1369338" cy="4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1" r:id="rId9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200"/>
        </a:spcBef>
        <a:buFontTx/>
        <a:buBlip>
          <a:blip r:embed="rId12"/>
        </a:buBlip>
        <a:defRPr sz="2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200"/>
        </a:spcBef>
        <a:buFontTx/>
        <a:buBlip>
          <a:blip r:embed="rId12"/>
        </a:buBlip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200"/>
        </a:spcBef>
        <a:buFontTx/>
        <a:buBlip>
          <a:blip r:embed="rId12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200"/>
        </a:spcBef>
        <a:buFontTx/>
        <a:buBlip>
          <a:blip r:embed="rId12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200"/>
        </a:spcBef>
        <a:buFontTx/>
        <a:buBlip>
          <a:blip r:embed="rId12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98" userDrawn="1">
          <p15:clr>
            <a:srgbClr val="F26B43"/>
          </p15:clr>
        </p15:guide>
        <p15:guide id="3" pos="75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tewart@stewartmbrown.co.u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581" y="4598117"/>
            <a:ext cx="9983972" cy="92459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Phase</a:t>
            </a:r>
            <a:r>
              <a:rPr lang="en-GB" sz="60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en-GB" sz="6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Consultation </a:t>
            </a:r>
            <a:r>
              <a:rPr lang="en-GB" sz="6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Results</a:t>
            </a:r>
            <a:br>
              <a:rPr lang="en-GB" sz="6000" dirty="0" smtClean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en-GB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23</a:t>
            </a:r>
            <a:r>
              <a:rPr lang="en-GB" baseline="30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rd</a:t>
            </a:r>
            <a:r>
              <a:rPr lang="en-GB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September 2014</a:t>
            </a:r>
            <a:endParaRPr lang="en-GB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27" y="335388"/>
            <a:ext cx="8808480" cy="27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7" y="658816"/>
            <a:ext cx="4555559" cy="3041315"/>
          </a:xfrm>
        </p:spPr>
        <p:txBody>
          <a:bodyPr/>
          <a:lstStyle/>
          <a:p>
            <a:r>
              <a:rPr lang="en-GB" dirty="0" smtClean="0"/>
              <a:t>The largest group of residents favour a balanced approach</a:t>
            </a:r>
          </a:p>
          <a:p>
            <a:pPr lvl="1"/>
            <a:r>
              <a:rPr lang="en-GB" dirty="0" smtClean="0"/>
              <a:t>Making short term provision for some car growth but </a:t>
            </a:r>
          </a:p>
          <a:p>
            <a:pPr lvl="1"/>
            <a:r>
              <a:rPr lang="en-GB" dirty="0" smtClean="0"/>
              <a:t>Seeking ways to reduce car dominance and improving public transport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C1 The Future of Our Roads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07541" y="3217934"/>
            <a:ext cx="7426635" cy="3503541"/>
            <a:chOff x="207542" y="3577196"/>
            <a:chExt cx="6841844" cy="31442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542" y="3577196"/>
              <a:ext cx="6841844" cy="314427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96416" y="3689055"/>
              <a:ext cx="3276124" cy="266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667"/>
          <a:stretch/>
        </p:blipFill>
        <p:spPr>
          <a:xfrm>
            <a:off x="4720856" y="403635"/>
            <a:ext cx="7471144" cy="28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7" y="678427"/>
            <a:ext cx="4640619" cy="2979174"/>
          </a:xfrm>
        </p:spPr>
        <p:txBody>
          <a:bodyPr/>
          <a:lstStyle/>
          <a:p>
            <a:r>
              <a:rPr lang="en-GB" dirty="0" smtClean="0"/>
              <a:t>The most </a:t>
            </a:r>
            <a:r>
              <a:rPr lang="en-GB" dirty="0" smtClean="0"/>
              <a:t>popular </a:t>
            </a:r>
            <a:r>
              <a:rPr lang="en-GB" dirty="0" smtClean="0"/>
              <a:t>option among all residents is to re-balance the use of our road space to create a safer and more attractive environment.</a:t>
            </a:r>
          </a:p>
          <a:p>
            <a:endParaRPr lang="en-GB" dirty="0"/>
          </a:p>
          <a:p>
            <a:r>
              <a:rPr lang="en-GB" dirty="0" smtClean="0"/>
              <a:t>Measures to make it safer for parents to walk children to school are also popular especially among those living in council accommodation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C2 Balancing the Needs of All Road Users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48507" y="3795823"/>
            <a:ext cx="10422274" cy="2925652"/>
            <a:chOff x="348507" y="4181137"/>
            <a:chExt cx="9933177" cy="25403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507" y="4181137"/>
              <a:ext cx="9933177" cy="254033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4760" y="4181137"/>
              <a:ext cx="2244766" cy="23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704"/>
          <a:stretch/>
        </p:blipFill>
        <p:spPr>
          <a:xfrm>
            <a:off x="4791202" y="570271"/>
            <a:ext cx="7245223" cy="3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6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7" y="678427"/>
            <a:ext cx="4951568" cy="3016526"/>
          </a:xfrm>
        </p:spPr>
        <p:txBody>
          <a:bodyPr/>
          <a:lstStyle/>
          <a:p>
            <a:r>
              <a:rPr lang="en-GB" dirty="0" smtClean="0"/>
              <a:t>Improving alternative transport access to the station gains strong support from all groups</a:t>
            </a:r>
          </a:p>
          <a:p>
            <a:endParaRPr lang="en-GB" dirty="0"/>
          </a:p>
          <a:p>
            <a:r>
              <a:rPr lang="en-GB" dirty="0" smtClean="0"/>
              <a:t>Using community funds to give assistance to young people needing help to travel to work is most popular among those living in council properties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C3 Promoting Access for All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85366" y="3221666"/>
            <a:ext cx="8720411" cy="3527648"/>
            <a:chOff x="285366" y="3694952"/>
            <a:chExt cx="8291279" cy="30543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366" y="3694952"/>
              <a:ext cx="8291279" cy="305436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6552" y="3803109"/>
              <a:ext cx="2392974" cy="23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790"/>
          <a:stretch/>
        </p:blipFill>
        <p:spPr>
          <a:xfrm>
            <a:off x="5116865" y="500864"/>
            <a:ext cx="6919560" cy="30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6" y="678426"/>
            <a:ext cx="3875075" cy="33510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most popular option expands off street parking – without restricting on street parking.</a:t>
            </a:r>
          </a:p>
          <a:p>
            <a:endParaRPr lang="en-GB" sz="1100" dirty="0"/>
          </a:p>
          <a:p>
            <a:r>
              <a:rPr lang="en-GB" dirty="0" smtClean="0"/>
              <a:t>C4.3 was the 2</a:t>
            </a:r>
            <a:r>
              <a:rPr lang="en-GB" baseline="30000" dirty="0" smtClean="0"/>
              <a:t>nd</a:t>
            </a:r>
            <a:r>
              <a:rPr lang="en-GB" dirty="0" smtClean="0"/>
              <a:t> most popular option also favouring more off street parking</a:t>
            </a:r>
          </a:p>
          <a:p>
            <a:endParaRPr lang="en-GB" sz="1100" dirty="0" smtClean="0"/>
          </a:p>
          <a:p>
            <a:endParaRPr lang="en-GB" sz="1000" dirty="0"/>
          </a:p>
          <a:p>
            <a:r>
              <a:rPr lang="en-GB" dirty="0" smtClean="0"/>
              <a:t>However, the two options seeking to restrict parking demand when combined are more popular among women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C4 Managing Commuter Parking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632632" y="3551274"/>
            <a:ext cx="9457126" cy="3330445"/>
            <a:chOff x="1632632" y="3689498"/>
            <a:chExt cx="9294125" cy="31922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2632" y="3689498"/>
              <a:ext cx="9294125" cy="319222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102832" y="3830253"/>
              <a:ext cx="2362841" cy="227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657"/>
          <a:stretch/>
        </p:blipFill>
        <p:spPr>
          <a:xfrm>
            <a:off x="3873505" y="535924"/>
            <a:ext cx="8162920" cy="32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67" y="649662"/>
            <a:ext cx="3641159" cy="2979173"/>
          </a:xfrm>
        </p:spPr>
        <p:txBody>
          <a:bodyPr>
            <a:noAutofit/>
          </a:bodyPr>
          <a:lstStyle/>
          <a:p>
            <a:r>
              <a:rPr lang="en-GB" dirty="0" smtClean="0"/>
              <a:t>The most popular option for all but Haslemere West residents is more convenient shopper parking</a:t>
            </a:r>
          </a:p>
          <a:p>
            <a:endParaRPr lang="en-GB" sz="1000" dirty="0"/>
          </a:p>
          <a:p>
            <a:r>
              <a:rPr lang="en-GB" dirty="0" smtClean="0"/>
              <a:t>More Haslemere West residents are in favour of a new non car link between Wey Hill and </a:t>
            </a:r>
            <a:r>
              <a:rPr lang="en-GB" dirty="0" smtClean="0"/>
              <a:t>Old </a:t>
            </a:r>
            <a:r>
              <a:rPr lang="en-GB" dirty="0" smtClean="0"/>
              <a:t>Haslemere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C5 Improving our Town Centre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07541" y="3628835"/>
            <a:ext cx="8745073" cy="3200795"/>
            <a:chOff x="207541" y="3795823"/>
            <a:chExt cx="8535025" cy="30338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541" y="3795823"/>
              <a:ext cx="8535025" cy="303380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56551" y="3880493"/>
              <a:ext cx="2265383" cy="223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767"/>
          <a:stretch/>
        </p:blipFill>
        <p:spPr>
          <a:xfrm>
            <a:off x="3651350" y="478466"/>
            <a:ext cx="8540650" cy="33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7" y="678426"/>
            <a:ext cx="3981401" cy="323441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Residents want to ensure new developments are built with enough parking within the curtilage of the property to prevent overspill onto the street</a:t>
            </a:r>
          </a:p>
          <a:p>
            <a:endParaRPr lang="en-GB" dirty="0"/>
          </a:p>
          <a:p>
            <a:r>
              <a:rPr lang="en-GB" dirty="0" smtClean="0"/>
              <a:t>However they chose potentially conflicting policies to increase minimum parking provision and development that encourages other means of transport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C6 Residential Parking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63526" y="3593805"/>
            <a:ext cx="10164725" cy="3172215"/>
            <a:chOff x="705563" y="3912845"/>
            <a:chExt cx="9656901" cy="28531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563" y="3912845"/>
              <a:ext cx="9656901" cy="28531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45002" y="3921379"/>
              <a:ext cx="1468589" cy="257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1181"/>
          <a:stretch/>
        </p:blipFill>
        <p:spPr>
          <a:xfrm>
            <a:off x="4051680" y="329610"/>
            <a:ext cx="8059173" cy="34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be forming 4 Policy Development Groups to look at how we can develop the preferred options into ‘Neighbourhood Policies’ or ‘Vision Goals’</a:t>
            </a:r>
          </a:p>
          <a:p>
            <a:endParaRPr lang="en-GB" sz="1000" dirty="0"/>
          </a:p>
          <a:p>
            <a:pPr lvl="1"/>
            <a:r>
              <a:rPr lang="en-GB" dirty="0" smtClean="0"/>
              <a:t>Community Development</a:t>
            </a:r>
          </a:p>
          <a:p>
            <a:pPr lvl="1"/>
            <a:r>
              <a:rPr lang="en-GB" dirty="0" smtClean="0"/>
              <a:t>Economy</a:t>
            </a:r>
          </a:p>
          <a:p>
            <a:pPr lvl="1"/>
            <a:r>
              <a:rPr lang="en-GB" dirty="0" smtClean="0"/>
              <a:t>Transport </a:t>
            </a:r>
          </a:p>
          <a:p>
            <a:pPr lvl="1"/>
            <a:r>
              <a:rPr lang="en-GB" dirty="0" smtClean="0"/>
              <a:t>Street Scape</a:t>
            </a:r>
          </a:p>
          <a:p>
            <a:pPr marL="360000" lvl="1" indent="0">
              <a:buNone/>
            </a:pPr>
            <a:endParaRPr lang="en-GB" dirty="0" smtClean="0"/>
          </a:p>
          <a:p>
            <a:r>
              <a:rPr lang="en-GB" dirty="0" smtClean="0"/>
              <a:t>The Phase 2 Consultation Preparation is already underway and will focus on:</a:t>
            </a:r>
          </a:p>
          <a:p>
            <a:endParaRPr lang="en-GB" sz="1000" dirty="0" smtClean="0"/>
          </a:p>
          <a:p>
            <a:pPr lvl="1"/>
            <a:r>
              <a:rPr lang="en-GB" dirty="0" smtClean="0"/>
              <a:t>Housing numbers, location and type of development</a:t>
            </a:r>
          </a:p>
          <a:p>
            <a:pPr lvl="1"/>
            <a:r>
              <a:rPr lang="en-GB" dirty="0" smtClean="0"/>
              <a:t>The nature </a:t>
            </a:r>
            <a:r>
              <a:rPr lang="en-GB" dirty="0"/>
              <a:t>of housing development and </a:t>
            </a:r>
            <a:r>
              <a:rPr lang="en-GB" dirty="0" smtClean="0"/>
              <a:t>‘built form’</a:t>
            </a:r>
            <a:endParaRPr lang="en-GB" dirty="0" smtClean="0"/>
          </a:p>
          <a:p>
            <a:pPr lvl="1"/>
            <a:r>
              <a:rPr lang="en-GB" dirty="0" smtClean="0"/>
              <a:t>Wey Hill Area Options</a:t>
            </a:r>
          </a:p>
          <a:p>
            <a:pPr lvl="1"/>
            <a:r>
              <a:rPr lang="en-GB" dirty="0" smtClean="0"/>
              <a:t>Beacon Hill Area Options</a:t>
            </a:r>
          </a:p>
          <a:p>
            <a:pPr lvl="1"/>
            <a:endParaRPr lang="en-GB" dirty="0"/>
          </a:p>
          <a:p>
            <a:r>
              <a:rPr lang="en-GB" dirty="0" smtClean="0"/>
              <a:t>Date will be publicised to discuss all these issues and anyone wishing to get further involved in any of these groups should let Stewart </a:t>
            </a:r>
            <a:r>
              <a:rPr lang="en-GB" dirty="0" smtClean="0"/>
              <a:t>Brown know </a:t>
            </a:r>
            <a:r>
              <a:rPr lang="en-GB" dirty="0"/>
              <a:t>by email  at </a:t>
            </a:r>
            <a:r>
              <a:rPr lang="en-GB" u="sng" dirty="0">
                <a:hlinkClick r:id="rId2"/>
              </a:rPr>
              <a:t>stewart@stewartmbrown.co.uk</a:t>
            </a:r>
            <a:r>
              <a:rPr lang="en-GB" dirty="0"/>
              <a:t> by Tuesday 30th September </a:t>
            </a:r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81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581" y="4598117"/>
            <a:ext cx="9983972" cy="924592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4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The Phase 1 Consultation took place during </a:t>
            </a:r>
            <a:r>
              <a:rPr lang="en-GB" dirty="0" smtClean="0">
                <a:solidFill>
                  <a:schemeClr val="accent1"/>
                </a:solidFill>
              </a:rPr>
              <a:t>the </a:t>
            </a:r>
            <a:r>
              <a:rPr lang="en-GB" dirty="0" smtClean="0">
                <a:solidFill>
                  <a:schemeClr val="accent1"/>
                </a:solidFill>
              </a:rPr>
              <a:t>summer</a:t>
            </a:r>
          </a:p>
          <a:p>
            <a:pPr lvl="1"/>
            <a:r>
              <a:rPr lang="en-GB" dirty="0" smtClean="0"/>
              <a:t>We </a:t>
            </a:r>
            <a:r>
              <a:rPr lang="en-GB" dirty="0" smtClean="0"/>
              <a:t>used royal mail to distribute to all homes in post codes GU27 1 and GU27 2.  </a:t>
            </a:r>
            <a:endParaRPr lang="en-GB" sz="800" dirty="0" smtClean="0"/>
          </a:p>
          <a:p>
            <a:pPr lvl="1"/>
            <a:r>
              <a:rPr lang="en-GB" dirty="0" smtClean="0"/>
              <a:t>Others in </a:t>
            </a:r>
            <a:r>
              <a:rPr lang="en-GB" dirty="0" smtClean="0"/>
              <a:t>surrounding </a:t>
            </a:r>
            <a:r>
              <a:rPr lang="en-GB" dirty="0" smtClean="0"/>
              <a:t>settlements like </a:t>
            </a:r>
            <a:r>
              <a:rPr lang="en-GB" dirty="0" err="1" smtClean="0"/>
              <a:t>Camelsdale</a:t>
            </a:r>
            <a:r>
              <a:rPr lang="en-GB" dirty="0" smtClean="0"/>
              <a:t> were invited to take part</a:t>
            </a:r>
          </a:p>
          <a:p>
            <a:pPr lvl="1"/>
            <a:r>
              <a:rPr lang="en-GB" dirty="0" smtClean="0"/>
              <a:t>In addition the consultation document and questionnaire were available online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1"/>
                </a:solidFill>
              </a:rPr>
              <a:t>There has been considerable comment on the consultation, </a:t>
            </a:r>
          </a:p>
          <a:p>
            <a:pPr lvl="1"/>
            <a:r>
              <a:rPr lang="en-GB" dirty="0" smtClean="0"/>
              <a:t>We all accept that it was a long </a:t>
            </a:r>
            <a:r>
              <a:rPr lang="en-GB" dirty="0" smtClean="0"/>
              <a:t>document and </a:t>
            </a:r>
            <a:r>
              <a:rPr lang="en-GB" dirty="0" smtClean="0"/>
              <a:t>the issues sometimes complex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t was anticipated that some people would be put off by its length</a:t>
            </a:r>
          </a:p>
          <a:p>
            <a:pPr lvl="1"/>
            <a:r>
              <a:rPr lang="en-GB" dirty="0" smtClean="0"/>
              <a:t>It was agreed that the options warranted full explanation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We should bear in mind</a:t>
            </a:r>
          </a:p>
          <a:p>
            <a:pPr lvl="1"/>
            <a:r>
              <a:rPr lang="en-GB" dirty="0" smtClean="0"/>
              <a:t>WBC consultations have received far less response</a:t>
            </a:r>
          </a:p>
          <a:p>
            <a:pPr lvl="1"/>
            <a:r>
              <a:rPr lang="en-GB" dirty="0" smtClean="0"/>
              <a:t>Commercial online surveys that people are paid </a:t>
            </a:r>
            <a:r>
              <a:rPr lang="en-GB" dirty="0" smtClean="0"/>
              <a:t>to </a:t>
            </a:r>
            <a:r>
              <a:rPr lang="en-GB" dirty="0" smtClean="0"/>
              <a:t>complete often receive less than 10% response</a:t>
            </a:r>
          </a:p>
          <a:p>
            <a:endParaRPr lang="en-GB" dirty="0" smtClean="0"/>
          </a:p>
          <a:p>
            <a:r>
              <a:rPr lang="en-GB" dirty="0" smtClean="0"/>
              <a:t>What we now have is a sound basis for the development of the Neighbourhood Plan in these </a:t>
            </a:r>
            <a:r>
              <a:rPr lang="en-GB" dirty="0" smtClean="0"/>
              <a:t>areas</a:t>
            </a:r>
          </a:p>
          <a:p>
            <a:r>
              <a:rPr lang="en-GB" dirty="0" smtClean="0"/>
              <a:t>We </a:t>
            </a:r>
            <a:r>
              <a:rPr lang="en-GB" dirty="0" smtClean="0"/>
              <a:t>will </a:t>
            </a:r>
            <a:r>
              <a:rPr lang="en-GB" dirty="0" smtClean="0"/>
              <a:t>be able to focus the </a:t>
            </a:r>
            <a:r>
              <a:rPr lang="en-GB" dirty="0" smtClean="0"/>
              <a:t>shorter </a:t>
            </a:r>
            <a:r>
              <a:rPr lang="en-GB" dirty="0" smtClean="0"/>
              <a:t>phase II consultation on housing related issues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Phase 1 Consultation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4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7" y="678426"/>
            <a:ext cx="5725140" cy="5493773"/>
          </a:xfrm>
        </p:spPr>
        <p:txBody>
          <a:bodyPr>
            <a:normAutofit/>
          </a:bodyPr>
          <a:lstStyle/>
          <a:p>
            <a:r>
              <a:rPr lang="en-GB" dirty="0" smtClean="0"/>
              <a:t>We have received </a:t>
            </a:r>
            <a:r>
              <a:rPr lang="en-GB" dirty="0" smtClean="0">
                <a:solidFill>
                  <a:schemeClr val="accent1"/>
                </a:solidFill>
              </a:rPr>
              <a:t>681 </a:t>
            </a:r>
            <a:r>
              <a:rPr lang="en-GB" dirty="0" smtClean="0">
                <a:solidFill>
                  <a:schemeClr val="accent1"/>
                </a:solidFill>
              </a:rPr>
              <a:t>responses</a:t>
            </a:r>
            <a:endParaRPr lang="en-GB" dirty="0" smtClean="0">
              <a:solidFill>
                <a:schemeClr val="accent1"/>
              </a:solidFill>
            </a:endParaRPr>
          </a:p>
          <a:p>
            <a:endParaRPr lang="en-GB" sz="1000" dirty="0"/>
          </a:p>
          <a:p>
            <a:r>
              <a:rPr lang="en-GB" dirty="0" smtClean="0"/>
              <a:t>A good </a:t>
            </a:r>
            <a:r>
              <a:rPr lang="en-GB" dirty="0"/>
              <a:t>b</a:t>
            </a:r>
            <a:r>
              <a:rPr lang="en-GB" dirty="0" smtClean="0"/>
              <a:t>alance of genders</a:t>
            </a:r>
          </a:p>
          <a:p>
            <a:r>
              <a:rPr lang="en-GB" dirty="0" smtClean="0"/>
              <a:t>Low </a:t>
            </a:r>
            <a:r>
              <a:rPr lang="en-GB" dirty="0" smtClean="0"/>
              <a:t>participation from the under 35s</a:t>
            </a:r>
          </a:p>
          <a:p>
            <a:r>
              <a:rPr lang="en-GB" dirty="0" smtClean="0"/>
              <a:t>A good cross section of </a:t>
            </a:r>
            <a:r>
              <a:rPr lang="en-GB" dirty="0" smtClean="0"/>
              <a:t>households</a:t>
            </a:r>
            <a:endParaRPr lang="en-GB" dirty="0" smtClean="0"/>
          </a:p>
          <a:p>
            <a:r>
              <a:rPr lang="en-GB" dirty="0" smtClean="0"/>
              <a:t>More </a:t>
            </a:r>
            <a:r>
              <a:rPr lang="en-GB" dirty="0" smtClean="0"/>
              <a:t>home owners</a:t>
            </a:r>
          </a:p>
          <a:p>
            <a:r>
              <a:rPr lang="en-GB" dirty="0" smtClean="0"/>
              <a:t>Good geographical distribution</a:t>
            </a:r>
          </a:p>
          <a:p>
            <a:endParaRPr lang="en-GB" sz="1000" dirty="0" smtClean="0"/>
          </a:p>
          <a:p>
            <a:endParaRPr lang="en-GB" sz="1000" dirty="0"/>
          </a:p>
          <a:p>
            <a:r>
              <a:rPr lang="en-GB" dirty="0" smtClean="0"/>
              <a:t>The results presented below are unweighted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/>
              <a:t>i.e. </a:t>
            </a:r>
            <a:r>
              <a:rPr lang="en-GB" dirty="0" smtClean="0"/>
              <a:t>they have not been adjusted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/>
              <a:t>e.g</a:t>
            </a:r>
            <a:r>
              <a:rPr lang="en-GB" dirty="0" smtClean="0"/>
              <a:t>. to </a:t>
            </a:r>
            <a:r>
              <a:rPr lang="en-GB" dirty="0" smtClean="0"/>
              <a:t>boost </a:t>
            </a:r>
            <a:r>
              <a:rPr lang="en-GB" dirty="0" smtClean="0"/>
              <a:t>the responses from under 35s</a:t>
            </a:r>
          </a:p>
          <a:p>
            <a:endParaRPr lang="en-GB" sz="1000" dirty="0" smtClean="0"/>
          </a:p>
          <a:p>
            <a:endParaRPr lang="en-GB" sz="1000" dirty="0"/>
          </a:p>
          <a:p>
            <a:r>
              <a:rPr lang="en-GB" dirty="0" smtClean="0"/>
              <a:t>This </a:t>
            </a:r>
            <a:r>
              <a:rPr lang="en-GB" dirty="0" smtClean="0"/>
              <a:t>is for 2 </a:t>
            </a:r>
            <a:r>
              <a:rPr lang="en-GB" dirty="0" smtClean="0"/>
              <a:t>reasons:</a:t>
            </a:r>
          </a:p>
          <a:p>
            <a:pPr lvl="1"/>
            <a:r>
              <a:rPr lang="en-GB" dirty="0" smtClean="0"/>
              <a:t>On </a:t>
            </a:r>
            <a:r>
              <a:rPr lang="en-GB" dirty="0" smtClean="0"/>
              <a:t>the whole there is strong agreement across all types of people so weighting would not change the </a:t>
            </a:r>
            <a:r>
              <a:rPr lang="en-GB" dirty="0" smtClean="0"/>
              <a:t>result substantially</a:t>
            </a:r>
          </a:p>
          <a:p>
            <a:pPr lvl="1"/>
            <a:r>
              <a:rPr lang="en-GB" dirty="0" smtClean="0"/>
              <a:t>Not </a:t>
            </a:r>
            <a:r>
              <a:rPr lang="en-GB" dirty="0" smtClean="0"/>
              <a:t>weighting allows everyone to see exactly what everyone has said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Who Participated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460" y="138223"/>
            <a:ext cx="6602540" cy="64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A1 Using </a:t>
            </a:r>
            <a:r>
              <a:rPr lang="en-GB" dirty="0"/>
              <a:t>our New Community Rights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677" y="446569"/>
            <a:ext cx="5806748" cy="2310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52" y="2540622"/>
            <a:ext cx="5651173" cy="2069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52" y="4441784"/>
            <a:ext cx="5651173" cy="2063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60" y="623856"/>
            <a:ext cx="6365719" cy="2693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60" y="4291071"/>
            <a:ext cx="5538346" cy="20267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4760" y="446568"/>
            <a:ext cx="7986844" cy="4263445"/>
            <a:chOff x="604760" y="446568"/>
            <a:chExt cx="7986844" cy="4263445"/>
          </a:xfrm>
        </p:grpSpPr>
        <p:sp>
          <p:nvSpPr>
            <p:cNvPr id="5" name="Rectangle 4"/>
            <p:cNvSpPr/>
            <p:nvPr/>
          </p:nvSpPr>
          <p:spPr>
            <a:xfrm>
              <a:off x="6385252" y="446568"/>
              <a:ext cx="2067632" cy="199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85252" y="2558288"/>
              <a:ext cx="2067632" cy="199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23972" y="4510772"/>
              <a:ext cx="2067632" cy="199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4760" y="4342163"/>
              <a:ext cx="2067632" cy="199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0747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7" y="570271"/>
            <a:ext cx="11871128" cy="1269162"/>
          </a:xfrm>
        </p:spPr>
        <p:txBody>
          <a:bodyPr>
            <a:noAutofit/>
          </a:bodyPr>
          <a:lstStyle/>
          <a:p>
            <a:r>
              <a:rPr lang="en-GB" dirty="0" smtClean="0"/>
              <a:t>We received more than 130 comments on how we might use our community rights</a:t>
            </a:r>
          </a:p>
          <a:p>
            <a:r>
              <a:rPr lang="en-GB" dirty="0" smtClean="0"/>
              <a:t>There are a great diversity of ideas</a:t>
            </a:r>
          </a:p>
          <a:p>
            <a:r>
              <a:rPr lang="en-GB" dirty="0" smtClean="0"/>
              <a:t>The most popular themes are:</a:t>
            </a:r>
          </a:p>
          <a:p>
            <a:pPr lvl="1"/>
            <a:r>
              <a:rPr lang="en-GB" dirty="0" smtClean="0"/>
              <a:t>To develop community assets and facilities for youth </a:t>
            </a:r>
            <a:r>
              <a:rPr lang="en-GB" dirty="0"/>
              <a:t>and community </a:t>
            </a:r>
            <a:r>
              <a:rPr lang="en-GB" dirty="0" smtClean="0"/>
              <a:t>use (33)</a:t>
            </a:r>
          </a:p>
          <a:p>
            <a:pPr lvl="1"/>
            <a:r>
              <a:rPr lang="en-GB" dirty="0" smtClean="0"/>
              <a:t>To deal with Haslemere parking issues (33)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use our Community Rights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62" y="2636875"/>
            <a:ext cx="9888647" cy="39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7" y="678427"/>
            <a:ext cx="3885708" cy="2383750"/>
          </a:xfrm>
        </p:spPr>
        <p:txBody>
          <a:bodyPr/>
          <a:lstStyle/>
          <a:p>
            <a:r>
              <a:rPr lang="en-GB" dirty="0" smtClean="0"/>
              <a:t>Strongest support is for developing Local Area Plans and for the Haslemere Design Statement</a:t>
            </a:r>
          </a:p>
          <a:p>
            <a:endParaRPr lang="en-GB" sz="1000" dirty="0"/>
          </a:p>
          <a:p>
            <a:r>
              <a:rPr lang="en-GB" dirty="0" smtClean="0"/>
              <a:t>Younger people are most in favour of the area plans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A2 </a:t>
            </a:r>
            <a:r>
              <a:rPr lang="en-GB" dirty="0"/>
              <a:t>The Future Look and Feel of our Town and Villages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3397" y="3339950"/>
            <a:ext cx="10042081" cy="3381525"/>
            <a:chOff x="1143371" y="3819527"/>
            <a:chExt cx="9437426" cy="29019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371" y="3819527"/>
              <a:ext cx="9437426" cy="290194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59671" y="3895596"/>
              <a:ext cx="4381909" cy="229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015"/>
          <a:stretch/>
        </p:blipFill>
        <p:spPr>
          <a:xfrm>
            <a:off x="4051004" y="582231"/>
            <a:ext cx="7985421" cy="27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876" y="641248"/>
            <a:ext cx="4544926" cy="3080147"/>
          </a:xfrm>
        </p:spPr>
        <p:txBody>
          <a:bodyPr>
            <a:noAutofit/>
          </a:bodyPr>
          <a:lstStyle/>
          <a:p>
            <a:r>
              <a:rPr lang="en-GB" dirty="0" smtClean="0"/>
              <a:t>79% of respondents favour protecting or increasing employment land uses in Haslemere</a:t>
            </a:r>
          </a:p>
          <a:p>
            <a:endParaRPr lang="en-GB" sz="1000" dirty="0"/>
          </a:p>
          <a:p>
            <a:r>
              <a:rPr lang="en-GB" dirty="0" smtClean="0"/>
              <a:t>A proactive policy is most strongly supported by the 35-64 age bracket</a:t>
            </a:r>
          </a:p>
          <a:p>
            <a:endParaRPr lang="en-GB" sz="1000" dirty="0"/>
          </a:p>
          <a:p>
            <a:r>
              <a:rPr lang="en-GB" dirty="0" smtClean="0"/>
              <a:t>Those in council accommodation want to prevent any further loss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B1 The Future Focus of our Local Economy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651"/>
          <a:stretch/>
        </p:blipFill>
        <p:spPr>
          <a:xfrm>
            <a:off x="4481589" y="570271"/>
            <a:ext cx="7710411" cy="30660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9876" y="4019108"/>
            <a:ext cx="6045743" cy="2571158"/>
            <a:chOff x="99876" y="4149400"/>
            <a:chExt cx="6045743" cy="24408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76" y="4149400"/>
              <a:ext cx="6045743" cy="244086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7541" y="4149400"/>
              <a:ext cx="2471863" cy="23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45619" y="4019108"/>
            <a:ext cx="6046381" cy="2571157"/>
            <a:chOff x="6145619" y="4149400"/>
            <a:chExt cx="6046381" cy="24408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5619" y="4149400"/>
              <a:ext cx="6046381" cy="244086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145619" y="4202952"/>
              <a:ext cx="3168502" cy="184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264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7" y="678426"/>
            <a:ext cx="4622215" cy="3202067"/>
          </a:xfrm>
        </p:spPr>
        <p:txBody>
          <a:bodyPr/>
          <a:lstStyle/>
          <a:p>
            <a:r>
              <a:rPr lang="en-GB" dirty="0" smtClean="0"/>
              <a:t>64% of respondents favour supporting the development of more visitor and tourism related business and facilities in the town</a:t>
            </a:r>
          </a:p>
          <a:p>
            <a:endParaRPr lang="en-GB" dirty="0"/>
          </a:p>
          <a:p>
            <a:r>
              <a:rPr lang="en-GB" dirty="0" smtClean="0"/>
              <a:t>Beacon Hill residents are the least likely to be enthusiastic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B2 </a:t>
            </a:r>
            <a:r>
              <a:rPr lang="en-GB" dirty="0" err="1" smtClean="0"/>
              <a:t>Haslemere’s</a:t>
            </a:r>
            <a:r>
              <a:rPr lang="en-GB" dirty="0" smtClean="0"/>
              <a:t> Visitor Economy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56552" y="2955852"/>
            <a:ext cx="8400369" cy="3765624"/>
            <a:chOff x="456552" y="3232298"/>
            <a:chExt cx="7869367" cy="34891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552" y="3232298"/>
              <a:ext cx="7869367" cy="348917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05563" y="3362648"/>
              <a:ext cx="2781916" cy="231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830"/>
          <a:stretch/>
        </p:blipFill>
        <p:spPr>
          <a:xfrm>
            <a:off x="4787511" y="450061"/>
            <a:ext cx="7248914" cy="28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4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297" y="678427"/>
            <a:ext cx="4970229" cy="333859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clearly </a:t>
            </a:r>
            <a:r>
              <a:rPr lang="en-GB" dirty="0" smtClean="0"/>
              <a:t>preferred </a:t>
            </a:r>
            <a:r>
              <a:rPr lang="en-GB" dirty="0" smtClean="0"/>
              <a:t>option is development that promotes the integration of Wey Hill and Old Haslemere</a:t>
            </a:r>
          </a:p>
          <a:p>
            <a:endParaRPr lang="en-GB" sz="1000" dirty="0"/>
          </a:p>
          <a:p>
            <a:r>
              <a:rPr lang="en-GB" dirty="0" smtClean="0"/>
              <a:t>Beacon Hill Residents are more in favour of spreading retail and employment</a:t>
            </a:r>
          </a:p>
          <a:p>
            <a:endParaRPr lang="en-GB" sz="1000" dirty="0"/>
          </a:p>
          <a:p>
            <a:r>
              <a:rPr lang="en-GB" dirty="0" smtClean="0"/>
              <a:t>Those from </a:t>
            </a:r>
            <a:r>
              <a:rPr lang="en-GB" dirty="0" err="1" smtClean="0"/>
              <a:t>Camelsdale</a:t>
            </a:r>
            <a:r>
              <a:rPr lang="en-GB" dirty="0" smtClean="0"/>
              <a:t> and the South are the group most interested in Wey Hill (and </a:t>
            </a:r>
            <a:r>
              <a:rPr lang="en-GB" dirty="0" smtClean="0"/>
              <a:t>those </a:t>
            </a:r>
            <a:r>
              <a:rPr lang="en-GB" dirty="0" smtClean="0"/>
              <a:t>renting from the council)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4CA4-8949-4F02-A34E-6FB5BD8C949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B3 Planning the Future of Our Central Areas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56683" y="3710763"/>
            <a:ext cx="10520424" cy="3147237"/>
            <a:chOff x="356683" y="3908863"/>
            <a:chExt cx="10366280" cy="29491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683" y="3908863"/>
              <a:ext cx="10366280" cy="29491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34376" y="4025555"/>
              <a:ext cx="3129550" cy="195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453"/>
          <a:stretch/>
        </p:blipFill>
        <p:spPr>
          <a:xfrm>
            <a:off x="5047333" y="570271"/>
            <a:ext cx="7144667" cy="32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kFamily 2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</TotalTime>
  <Words>872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Office Theme</vt:lpstr>
      <vt:lpstr>Phase1 Consultation Results 23rd September 2014</vt:lpstr>
      <vt:lpstr>Phase 1 Consultation</vt:lpstr>
      <vt:lpstr>Who Participated</vt:lpstr>
      <vt:lpstr>A1 Using our New Community Rights</vt:lpstr>
      <vt:lpstr>How to use our Community Rights</vt:lpstr>
      <vt:lpstr>A2 The Future Look and Feel of our Town and Villages </vt:lpstr>
      <vt:lpstr>B1 The Future Focus of our Local Economy</vt:lpstr>
      <vt:lpstr>B2 Haslemere’s Visitor Economy</vt:lpstr>
      <vt:lpstr>B3 Planning the Future of Our Central Areas</vt:lpstr>
      <vt:lpstr>C1 The Future of Our Roads</vt:lpstr>
      <vt:lpstr>C2 Balancing the Needs of All Road Users</vt:lpstr>
      <vt:lpstr>C3 Promoting Access for All</vt:lpstr>
      <vt:lpstr>C4 Managing Commuter Parking</vt:lpstr>
      <vt:lpstr>C5 Improving our Town Centre</vt:lpstr>
      <vt:lpstr>C6 Residential Parking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Hossack</dc:creator>
  <cp:lastModifiedBy>Crawford Christie</cp:lastModifiedBy>
  <cp:revision>167</cp:revision>
  <dcterms:created xsi:type="dcterms:W3CDTF">2014-06-09T14:11:58Z</dcterms:created>
  <dcterms:modified xsi:type="dcterms:W3CDTF">2014-09-22T18:06:19Z</dcterms:modified>
</cp:coreProperties>
</file>